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73" r:id="rId3"/>
    <p:sldId id="326" r:id="rId4"/>
    <p:sldId id="327" r:id="rId5"/>
    <p:sldId id="328" r:id="rId6"/>
    <p:sldId id="333" r:id="rId7"/>
    <p:sldId id="334" r:id="rId8"/>
    <p:sldId id="295" r:id="rId9"/>
    <p:sldId id="376" r:id="rId10"/>
    <p:sldId id="335" r:id="rId11"/>
    <p:sldId id="365" r:id="rId12"/>
    <p:sldId id="366" r:id="rId13"/>
    <p:sldId id="377" r:id="rId14"/>
    <p:sldId id="378" r:id="rId15"/>
    <p:sldId id="379" r:id="rId16"/>
    <p:sldId id="380" r:id="rId17"/>
    <p:sldId id="381" r:id="rId18"/>
    <p:sldId id="382" r:id="rId1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6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1A98-FBE3-46BA-83AF-FA8F9BCCFAC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F9ADF-BD37-4051-9300-FA942FA1DE10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CF0E6-D853-40A3-AC79-A604D850A4D9}" type="datetimeFigureOut">
              <a:rPr lang="da-DK" smtClean="0"/>
              <a:pPr/>
              <a:t>09-10-2025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8CCB8-F158-4A55-9C83-D1D2758C6B56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7544" y="1628800"/>
            <a:ext cx="8229600" cy="3384376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Artikellæsning 2 til videreuddannelse af psykologer </a:t>
            </a:r>
            <a:br>
              <a:rPr lang="da-DK" dirty="0" smtClean="0"/>
            </a:br>
            <a:r>
              <a:rPr lang="da-DK" dirty="0" smtClean="0"/>
              <a:t/>
            </a:r>
            <a:br>
              <a:rPr lang="da-DK" dirty="0" smtClean="0"/>
            </a:br>
            <a:r>
              <a:rPr lang="da-DK" sz="3400" dirty="0" smtClean="0"/>
              <a:t>Jan </a:t>
            </a:r>
            <a:r>
              <a:rPr lang="da-DK" sz="3400" dirty="0" err="1" smtClean="0"/>
              <a:t>Ivanouw</a:t>
            </a:r>
            <a:r>
              <a:rPr lang="da-DK" sz="3400" dirty="0" smtClean="0"/>
              <a:t> </a:t>
            </a:r>
            <a:r>
              <a:rPr lang="da-DK" sz="3400" dirty="0" err="1" smtClean="0"/>
              <a:t>PhD</a:t>
            </a:r>
            <a:r>
              <a:rPr lang="da-DK" sz="3400" dirty="0" smtClean="0"/>
              <a:t/>
            </a:r>
            <a:br>
              <a:rPr lang="da-DK" sz="3400" dirty="0" smtClean="0"/>
            </a:br>
            <a:r>
              <a:rPr lang="da-DK" sz="3400" dirty="0" smtClean="0"/>
              <a:t>Københavns Universitet</a:t>
            </a:r>
            <a:br>
              <a:rPr lang="da-DK" sz="3400" dirty="0" smtClean="0"/>
            </a:br>
            <a:r>
              <a:rPr lang="da-DK" sz="3400" dirty="0" smtClean="0"/>
              <a:t>© 2025</a:t>
            </a:r>
            <a:endParaRPr lang="da-DK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Krav til dataanalyse – kvantitative data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dirty="0" smtClean="0"/>
              <a:t>Anvendte måleinstrumenters </a:t>
            </a:r>
            <a:r>
              <a:rPr lang="da-DK" dirty="0" err="1" smtClean="0"/>
              <a:t>psykometriske</a:t>
            </a:r>
            <a:r>
              <a:rPr lang="da-DK" dirty="0" smtClean="0"/>
              <a:t> egenskaber skal medtænkes</a:t>
            </a:r>
          </a:p>
          <a:p>
            <a:r>
              <a:rPr lang="da-DK" dirty="0" smtClean="0"/>
              <a:t>Analysemetoderne skal passe til datas egenskaber og hypotesens art</a:t>
            </a:r>
          </a:p>
          <a:p>
            <a:r>
              <a:rPr lang="da-DK" dirty="0" smtClean="0"/>
              <a:t>Relevante skalatyper (eksempelvis inkluderende nulpunkt for skalaer)</a:t>
            </a:r>
          </a:p>
          <a:p>
            <a:r>
              <a:rPr lang="da-DK" dirty="0" smtClean="0"/>
              <a:t>Målingsinvarians for relevante grupper og ved gentagne målinger bør undersøges</a:t>
            </a:r>
          </a:p>
          <a:p>
            <a:r>
              <a:rPr lang="da-DK" dirty="0" smtClean="0"/>
              <a:t>Statistisk hypotesetestning </a:t>
            </a:r>
            <a:r>
              <a:rPr lang="da-DK" dirty="0" err="1" smtClean="0"/>
              <a:t>vs</a:t>
            </a:r>
            <a:r>
              <a:rPr lang="da-DK" dirty="0" smtClean="0"/>
              <a:t> effektstørrelser</a:t>
            </a:r>
          </a:p>
          <a:p>
            <a:r>
              <a:rPr lang="da-DK" dirty="0" smtClean="0"/>
              <a:t>Klassiske analysemetoder versus statistik med latente variable (SEM)</a:t>
            </a:r>
          </a:p>
          <a:p>
            <a:r>
              <a:rPr lang="da-DK" dirty="0" smtClean="0"/>
              <a:t>Relevant metode til at tage højde for manglende data (undgå at fjerne data)</a:t>
            </a:r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Krav til rapportering af resultater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Alle relevante resultater rapporteres</a:t>
            </a:r>
          </a:p>
          <a:p>
            <a:r>
              <a:rPr lang="da-DK" dirty="0" smtClean="0"/>
              <a:t>Grafer og tabeller anvendes</a:t>
            </a:r>
          </a:p>
          <a:p>
            <a:r>
              <a:rPr lang="da-DK" dirty="0" smtClean="0"/>
              <a:t>Gennemgang af </a:t>
            </a:r>
          </a:p>
          <a:p>
            <a:pPr lvl="1"/>
            <a:r>
              <a:rPr lang="da-DK" dirty="0" smtClean="0"/>
              <a:t>måleusikkerhed</a:t>
            </a:r>
          </a:p>
          <a:p>
            <a:pPr lvl="1"/>
            <a:r>
              <a:rPr lang="da-DK" dirty="0" smtClean="0"/>
              <a:t>opdeling på relevante grupper</a:t>
            </a:r>
          </a:p>
          <a:p>
            <a:pPr lvl="1"/>
            <a:r>
              <a:rPr lang="da-DK" dirty="0" err="1" smtClean="0"/>
              <a:t>psykometriske</a:t>
            </a:r>
            <a:r>
              <a:rPr lang="da-DK" dirty="0" smtClean="0"/>
              <a:t> egenskaber </a:t>
            </a:r>
          </a:p>
          <a:p>
            <a:pPr lvl="1"/>
            <a:r>
              <a:rPr lang="da-DK" dirty="0" smtClean="0"/>
              <a:t>målingsinvarians</a:t>
            </a:r>
          </a:p>
          <a:p>
            <a:r>
              <a:rPr lang="da-DK" dirty="0" smtClean="0"/>
              <a:t>Fiskeekspedition (</a:t>
            </a:r>
            <a:r>
              <a:rPr lang="da-DK" dirty="0" err="1" smtClean="0"/>
              <a:t>ekplorativ</a:t>
            </a:r>
            <a:r>
              <a:rPr lang="da-DK" dirty="0" smtClean="0"/>
              <a:t>) versus hypoteseprøvende (</a:t>
            </a:r>
            <a:r>
              <a:rPr lang="da-DK" dirty="0" err="1" smtClean="0"/>
              <a:t>konfirmatorisk</a:t>
            </a:r>
            <a:r>
              <a:rPr lang="da-DK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Krav til diskussion og konklusion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 smtClean="0"/>
              <a:t>En systematisk gennemgang af resultaterne og i hvilket omfang de kan generaliseres</a:t>
            </a:r>
          </a:p>
          <a:p>
            <a:r>
              <a:rPr lang="da-DK" dirty="0" smtClean="0"/>
              <a:t>Gennemgang af fejlkilder (herunder konsekvenser af metodevalg) og retning og størrelse af den mulige bias</a:t>
            </a:r>
          </a:p>
          <a:p>
            <a:r>
              <a:rPr lang="da-DK" dirty="0" smtClean="0"/>
              <a:t>Relevante forbehold for resultaterne i lyset af de mulige fejlkilder</a:t>
            </a:r>
          </a:p>
          <a:p>
            <a:r>
              <a:rPr lang="da-DK" dirty="0" smtClean="0"/>
              <a:t>Undgå overgeneralisering og overdreven anprisning af anvendelighed af resultater</a:t>
            </a:r>
          </a:p>
          <a:p>
            <a:r>
              <a:rPr lang="da-DK" dirty="0" smtClean="0"/>
              <a:t>Relevante anbefalingerne af videre forskning</a:t>
            </a: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1628800"/>
            <a:ext cx="8229600" cy="1143000"/>
          </a:xfrm>
        </p:spPr>
        <p:txBody>
          <a:bodyPr/>
          <a:lstStyle/>
          <a:p>
            <a:r>
              <a:rPr lang="da-DK" dirty="0" smtClean="0"/>
              <a:t>Fordrejning af resultater</a:t>
            </a:r>
            <a:endParaRPr lang="da-D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Ikke adækvat sample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 smtClean="0"/>
              <a:t>Sample der ikke er relevant som målgruppe for behandling anvendt som kontrolsample</a:t>
            </a:r>
          </a:p>
          <a:p>
            <a:r>
              <a:rPr lang="da-DK" dirty="0" smtClean="0"/>
              <a:t>Bekvemmelighedssample </a:t>
            </a:r>
          </a:p>
          <a:p>
            <a:pPr lvl="1"/>
            <a:r>
              <a:rPr lang="da-DK" dirty="0" smtClean="0"/>
              <a:t>de data man tilfældigvis har adgang til er ikke altid relevant</a:t>
            </a:r>
          </a:p>
          <a:p>
            <a:r>
              <a:rPr lang="da-DK" dirty="0" smtClean="0"/>
              <a:t>Ikke tilfældigt udvalgt sample</a:t>
            </a:r>
          </a:p>
          <a:p>
            <a:r>
              <a:rPr lang="da-DK" dirty="0" smtClean="0"/>
              <a:t>Selvselektion giver bias i sample</a:t>
            </a:r>
          </a:p>
          <a:p>
            <a:r>
              <a:rPr lang="da-DK" dirty="0" smtClean="0"/>
              <a:t>Selektivt bortfald</a:t>
            </a:r>
          </a:p>
          <a:p>
            <a:pPr lvl="1"/>
            <a:r>
              <a:rPr lang="da-DK" dirty="0" err="1" smtClean="0"/>
              <a:t>ptt</a:t>
            </a:r>
            <a:r>
              <a:rPr lang="da-DK" dirty="0" smtClean="0"/>
              <a:t> der dropper ud undervejs, har måske særligt reaktionsmønster, som så ikke indgår i analysen</a:t>
            </a:r>
            <a:endParaRPr lang="da-D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Placebogruppeforberedelse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Hvis placebogruppe er nyligt </a:t>
            </a:r>
            <a:r>
              <a:rPr lang="da-DK" dirty="0" err="1" smtClean="0"/>
              <a:t>udtrappet</a:t>
            </a:r>
            <a:r>
              <a:rPr lang="da-DK" dirty="0" smtClean="0"/>
              <a:t> af medicin, kan det give urealistisk dårligt resultat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r>
              <a:rPr lang="da-DK" dirty="0" smtClean="0"/>
              <a:t>Konklusion og analyse passer ikke sammen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idx="1"/>
          </p:nvPr>
        </p:nvSpPr>
        <p:spPr>
          <a:xfrm>
            <a:off x="611560" y="2348880"/>
            <a:ext cx="8229600" cy="2692896"/>
          </a:xfrm>
        </p:spPr>
        <p:txBody>
          <a:bodyPr/>
          <a:lstStyle/>
          <a:p>
            <a:r>
              <a:rPr lang="da-DK" dirty="0" smtClean="0"/>
              <a:t>Til trods for at der gennemføres korrekte analyser af resultater i resultatafsnittet, konkluderes som om resultaterne var lidt anderledes</a:t>
            </a:r>
            <a:endParaRPr lang="da-DK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Analyser der ikke er planlagt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Fiskeekspedition</a:t>
            </a:r>
          </a:p>
          <a:p>
            <a:pPr lvl="1"/>
            <a:r>
              <a:rPr lang="da-DK" dirty="0" smtClean="0"/>
              <a:t>OK hvis det er et eksplorerende studie</a:t>
            </a:r>
          </a:p>
          <a:p>
            <a:pPr lvl="1"/>
            <a:r>
              <a:rPr lang="da-DK" dirty="0" smtClean="0"/>
              <a:t>Datamassage hvis der er bestemte hypoteser som undersøges</a:t>
            </a:r>
          </a:p>
          <a:p>
            <a:r>
              <a:rPr lang="da-DK" dirty="0" smtClean="0"/>
              <a:t>Ikke planlagte analyser</a:t>
            </a:r>
          </a:p>
          <a:p>
            <a:pPr lvl="1"/>
            <a:r>
              <a:rPr lang="da-DK" dirty="0" smtClean="0"/>
              <a:t>Opdeling efter undergrupper af personer</a:t>
            </a:r>
          </a:p>
          <a:p>
            <a:pPr lvl="1"/>
            <a:endParaRPr lang="da-DK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Selektiv publicering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Kun nogle data anvendes i artikel</a:t>
            </a:r>
          </a:p>
          <a:p>
            <a:pPr lvl="1"/>
            <a:r>
              <a:rPr lang="da-DK" dirty="0" smtClean="0"/>
              <a:t>Relevante data udeladt</a:t>
            </a:r>
          </a:p>
          <a:p>
            <a:r>
              <a:rPr lang="da-DK" dirty="0" smtClean="0"/>
              <a:t>Negative undersøgelser publiceres ikke</a:t>
            </a:r>
          </a:p>
          <a:p>
            <a:r>
              <a:rPr lang="da-DK" dirty="0" smtClean="0"/>
              <a:t>Kun nogle variable rapporteres (f.eks. undladelse af skadelige virkninger)</a:t>
            </a:r>
          </a:p>
          <a:p>
            <a:endParaRPr lang="da-D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323528" y="1628800"/>
            <a:ext cx="8229600" cy="1143000"/>
          </a:xfrm>
        </p:spPr>
        <p:txBody>
          <a:bodyPr/>
          <a:lstStyle/>
          <a:p>
            <a:r>
              <a:rPr lang="da-DK" dirty="0" smtClean="0"/>
              <a:t>Vurdering af forskning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Vurdering af forskning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Krav til redegørelse for teori- og empiribaggrund</a:t>
            </a:r>
          </a:p>
          <a:p>
            <a:r>
              <a:rPr lang="da-DK" dirty="0" smtClean="0"/>
              <a:t>Krav til begrebsmodel</a:t>
            </a:r>
          </a:p>
          <a:p>
            <a:r>
              <a:rPr lang="da-DK" dirty="0" smtClean="0"/>
              <a:t>Krav til metodebeskrivelse</a:t>
            </a:r>
          </a:p>
          <a:p>
            <a:r>
              <a:rPr lang="da-DK" dirty="0" smtClean="0"/>
              <a:t>Krav til dataindsamling</a:t>
            </a:r>
          </a:p>
          <a:p>
            <a:r>
              <a:rPr lang="da-DK" dirty="0" smtClean="0"/>
              <a:t>Krav til dataanalyse</a:t>
            </a:r>
          </a:p>
          <a:p>
            <a:r>
              <a:rPr lang="da-DK" dirty="0" smtClean="0"/>
              <a:t>Krav til rapportering af resultater</a:t>
            </a:r>
          </a:p>
          <a:p>
            <a:r>
              <a:rPr lang="da-DK" dirty="0" smtClean="0"/>
              <a:t>Krav til diskussion og konklusion</a:t>
            </a:r>
          </a:p>
          <a:p>
            <a:pPr lvl="1"/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Krav til teori- og empiribaggrund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Autofit/>
          </a:bodyPr>
          <a:lstStyle/>
          <a:p>
            <a:r>
              <a:rPr lang="da-DK" sz="2800" dirty="0" smtClean="0"/>
              <a:t>Forskningen skal placeres i relation til tidligere opfattelser og teorier på området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da-DK" dirty="0" smtClean="0"/>
              <a:t>Der skal redegøres for al relevant tidligere empiri på området</a:t>
            </a:r>
          </a:p>
          <a:p>
            <a:r>
              <a:rPr lang="da-DK" sz="2800" dirty="0" smtClean="0"/>
              <a:t>Der skal være metodekritik af tidligere empiri</a:t>
            </a:r>
          </a:p>
          <a:p>
            <a:r>
              <a:rPr lang="da-DK" sz="2800" dirty="0" smtClean="0"/>
              <a:t>Gennemgangen skal resultere i en placering af det aktuelle forskningsprojekt i forhold til tidligere forskning</a:t>
            </a:r>
          </a:p>
          <a:p>
            <a:r>
              <a:rPr lang="da-DK" sz="2800" dirty="0" smtClean="0"/>
              <a:t>Hvis undersøgelsen skal afprøve hypoteser, skal disse formuleres klart</a:t>
            </a:r>
            <a:endParaRPr lang="da-DK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Krav til begrebsmodel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 smtClean="0"/>
              <a:t>Klarhed over hvilke begreber der anvendes</a:t>
            </a:r>
          </a:p>
          <a:p>
            <a:r>
              <a:rPr lang="da-DK" dirty="0" smtClean="0"/>
              <a:t>Begreberne skal have præcis definition</a:t>
            </a:r>
          </a:p>
          <a:p>
            <a:pPr lvl="1"/>
            <a:r>
              <a:rPr lang="da-DK" dirty="0" smtClean="0"/>
              <a:t>Klarlægges i forhold til tidligere brug af begreberne i litteraturen og evt. i dagligbrug</a:t>
            </a:r>
          </a:p>
          <a:p>
            <a:r>
              <a:rPr lang="da-DK" dirty="0" smtClean="0"/>
              <a:t>Hypotesesøgende forskning</a:t>
            </a:r>
          </a:p>
          <a:p>
            <a:r>
              <a:rPr lang="da-DK" dirty="0" smtClean="0"/>
              <a:t>Hypoteseprøvende forskning</a:t>
            </a:r>
          </a:p>
          <a:p>
            <a:pPr lvl="1"/>
            <a:r>
              <a:rPr lang="da-DK" dirty="0" smtClean="0"/>
              <a:t>Model for tænkt sammenhæng (hypoteser) mellem begreberne skal opstilles, herunder retningsbestemmelse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Metodebeskrivelse omfatter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a-DK" dirty="0" smtClean="0"/>
              <a:t>Deltagere (sample)</a:t>
            </a:r>
          </a:p>
          <a:p>
            <a:pPr lvl="1"/>
            <a:r>
              <a:rPr lang="da-DK" dirty="0" smtClean="0"/>
              <a:t>Hvem og hvorledes de er rekrutteret, tabel over baggrundsvariable, bortfald</a:t>
            </a:r>
          </a:p>
          <a:p>
            <a:r>
              <a:rPr lang="da-DK" dirty="0" smtClean="0"/>
              <a:t>Fremgangsmåder (procedurer)</a:t>
            </a:r>
          </a:p>
          <a:p>
            <a:pPr lvl="1"/>
            <a:r>
              <a:rPr lang="da-DK" dirty="0" smtClean="0"/>
              <a:t>Deltagernes situation, </a:t>
            </a:r>
            <a:r>
              <a:rPr lang="da-DK" dirty="0" err="1" smtClean="0"/>
              <a:t>f.eks</a:t>
            </a:r>
            <a:r>
              <a:rPr lang="da-DK" dirty="0" smtClean="0"/>
              <a:t> behandlingsforløb, hvornår og hvordan målemetoder introduceres</a:t>
            </a:r>
          </a:p>
          <a:p>
            <a:r>
              <a:rPr lang="da-DK" dirty="0" smtClean="0"/>
              <a:t>Målemetoder</a:t>
            </a:r>
          </a:p>
          <a:p>
            <a:pPr lvl="1"/>
            <a:r>
              <a:rPr lang="da-DK" dirty="0" smtClean="0"/>
              <a:t>Begrundelser for målenes relation til de begreber der skal måles</a:t>
            </a:r>
          </a:p>
          <a:p>
            <a:pPr lvl="1"/>
            <a:r>
              <a:rPr lang="da-DK" dirty="0" smtClean="0"/>
              <a:t>Henvisninger til metodeudviklingsundersøgelser </a:t>
            </a:r>
            <a:r>
              <a:rPr lang="da-DK" dirty="0" err="1" smtClean="0"/>
              <a:t>mhp</a:t>
            </a:r>
            <a:r>
              <a:rPr lang="da-DK" dirty="0" smtClean="0"/>
              <a:t>. målemetodernes kvalitet</a:t>
            </a:r>
          </a:p>
          <a:p>
            <a:r>
              <a:rPr lang="da-DK" dirty="0" smtClean="0"/>
              <a:t>Dataanalysemetoder</a:t>
            </a:r>
          </a:p>
          <a:p>
            <a:pPr lvl="1"/>
            <a:r>
              <a:rPr lang="da-DK" dirty="0" err="1" smtClean="0"/>
              <a:t>Evt</a:t>
            </a:r>
            <a:r>
              <a:rPr lang="da-DK" dirty="0" smtClean="0"/>
              <a:t> omformning af måleresultater</a:t>
            </a:r>
          </a:p>
          <a:p>
            <a:pPr lvl="1"/>
            <a:r>
              <a:rPr lang="da-DK" dirty="0" smtClean="0"/>
              <a:t>Statistiske metoder og statistikprogrammer 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Krav til dataindsamling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smtClean="0"/>
              <a:t>Det undersøgte sample skal være relevant for problemstillingen, herunder fordelingen på baggrundsvariable (eks. range </a:t>
            </a:r>
            <a:r>
              <a:rPr lang="da-DK" dirty="0" err="1" smtClean="0"/>
              <a:t>restriction</a:t>
            </a:r>
            <a:r>
              <a:rPr lang="da-DK" dirty="0" smtClean="0"/>
              <a:t>)</a:t>
            </a:r>
          </a:p>
          <a:p>
            <a:r>
              <a:rPr lang="da-DK" dirty="0" smtClean="0"/>
              <a:t>Eksklusionskriterier</a:t>
            </a:r>
          </a:p>
          <a:p>
            <a:r>
              <a:rPr lang="da-DK" dirty="0" err="1" smtClean="0"/>
              <a:t>Convenience</a:t>
            </a:r>
            <a:r>
              <a:rPr lang="da-DK" dirty="0" smtClean="0"/>
              <a:t> sample, aktivt selekteret, </a:t>
            </a:r>
            <a:r>
              <a:rPr lang="da-DK" dirty="0" err="1" smtClean="0"/>
              <a:t>randomisering</a:t>
            </a:r>
            <a:r>
              <a:rPr lang="da-DK" dirty="0" smtClean="0"/>
              <a:t>?</a:t>
            </a:r>
          </a:p>
          <a:p>
            <a:r>
              <a:rPr lang="da-DK" dirty="0" smtClean="0"/>
              <a:t>Bortfaldsproblemet skal behandles og håndteres bedst muligt</a:t>
            </a:r>
          </a:p>
          <a:p>
            <a:r>
              <a:rPr lang="da-DK" dirty="0" smtClean="0"/>
              <a:t>Ensartethed i praktiske fremgangsmåder skal sikres (arbejdsvejledninger til forskningsmedarbejdere)</a:t>
            </a:r>
          </a:p>
          <a:p>
            <a:r>
              <a:rPr lang="da-DK" dirty="0" smtClean="0"/>
              <a:t>Tilstrækkeligt antal gentagne målinger ved forløbs-, og effektundersøgelser (&gt;= 3)</a:t>
            </a:r>
          </a:p>
          <a:p>
            <a:endParaRPr lang="da-DK" dirty="0" smtClean="0"/>
          </a:p>
          <a:p>
            <a:pPr>
              <a:buNone/>
            </a:pPr>
            <a:endParaRPr lang="da-DK" dirty="0" smtClean="0"/>
          </a:p>
          <a:p>
            <a:endParaRPr lang="da-DK" dirty="0" smtClean="0"/>
          </a:p>
          <a:p>
            <a:pPr lvl="1"/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Samplestørrelse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smtClean="0"/>
              <a:t>’Jamen samplet var for lille’ er en typisk indvending mod en undersøgelse</a:t>
            </a:r>
          </a:p>
          <a:p>
            <a:r>
              <a:rPr lang="da-DK" dirty="0" smtClean="0"/>
              <a:t>Hvor stort skal samplet være?</a:t>
            </a:r>
          </a:p>
          <a:p>
            <a:r>
              <a:rPr lang="da-DK" dirty="0" smtClean="0"/>
              <a:t>Det afhænger af hvor store effekter man vil finde</a:t>
            </a:r>
          </a:p>
          <a:p>
            <a:r>
              <a:rPr lang="da-DK" dirty="0" smtClean="0"/>
              <a:t>Hvis man i den fysiske verden vil finde noget ret stort, kan man bruge sine øjne,  hvis man vil finde noget mindre, skal man bruge et mikroskop,  hvis man vil finde noget meget </a:t>
            </a:r>
            <a:r>
              <a:rPr lang="da-DK" dirty="0" err="1" smtClean="0"/>
              <a:t>meget</a:t>
            </a:r>
            <a:r>
              <a:rPr lang="da-DK" dirty="0" smtClean="0"/>
              <a:t> småt, skal man have et elektronmikroskop</a:t>
            </a:r>
          </a:p>
          <a:p>
            <a:r>
              <a:rPr lang="da-DK" dirty="0" smtClean="0"/>
              <a:t>Det store sample svarer til elektronmikroskopet</a:t>
            </a:r>
          </a:p>
          <a:p>
            <a:r>
              <a:rPr lang="da-DK" dirty="0" smtClean="0"/>
              <a:t>Men ofte er man kun ude på at finde ret store effekter!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Krav til målemetoder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smtClean="0"/>
              <a:t>Er anvendte målemetoder (tests) </a:t>
            </a:r>
            <a:r>
              <a:rPr lang="da-DK" dirty="0" err="1" smtClean="0"/>
              <a:t>velbeskrevede</a:t>
            </a:r>
            <a:r>
              <a:rPr lang="da-DK" dirty="0" smtClean="0"/>
              <a:t>?</a:t>
            </a:r>
          </a:p>
          <a:p>
            <a:r>
              <a:rPr lang="da-DK" dirty="0" smtClean="0"/>
              <a:t>Er metoderne </a:t>
            </a:r>
            <a:r>
              <a:rPr lang="da-DK" dirty="0" err="1" smtClean="0"/>
              <a:t>psykometrisk</a:t>
            </a:r>
            <a:r>
              <a:rPr lang="da-DK" dirty="0" smtClean="0"/>
              <a:t> undersøgt?</a:t>
            </a:r>
          </a:p>
          <a:p>
            <a:pPr lvl="1"/>
            <a:r>
              <a:rPr lang="da-DK" dirty="0" err="1" smtClean="0"/>
              <a:t>Reliabilitet</a:t>
            </a:r>
            <a:r>
              <a:rPr lang="da-DK" dirty="0" smtClean="0"/>
              <a:t>, måleusikkerhed  og skalaintegritet</a:t>
            </a:r>
          </a:p>
          <a:p>
            <a:pPr lvl="1"/>
            <a:r>
              <a:rPr lang="da-DK" dirty="0" smtClean="0"/>
              <a:t>Validitet</a:t>
            </a:r>
          </a:p>
          <a:p>
            <a:pPr lvl="1"/>
            <a:r>
              <a:rPr lang="da-DK" dirty="0" smtClean="0"/>
              <a:t>Sensitivitet for målgruppens egenskaber</a:t>
            </a:r>
          </a:p>
          <a:p>
            <a:r>
              <a:rPr lang="da-DK" dirty="0" smtClean="0"/>
              <a:t>Er oversatte metoder </a:t>
            </a:r>
            <a:r>
              <a:rPr lang="da-DK" dirty="0" err="1" smtClean="0"/>
              <a:t>psykometrisk</a:t>
            </a:r>
            <a:r>
              <a:rPr lang="da-DK" dirty="0" smtClean="0"/>
              <a:t> undersøgt for </a:t>
            </a:r>
            <a:r>
              <a:rPr lang="da-DK" dirty="0" err="1" smtClean="0"/>
              <a:t>målpopulationens</a:t>
            </a:r>
            <a:r>
              <a:rPr lang="da-DK" dirty="0" smtClean="0"/>
              <a:t> sprog og kultur?</a:t>
            </a:r>
          </a:p>
          <a:p>
            <a:r>
              <a:rPr lang="da-DK" dirty="0" smtClean="0"/>
              <a:t>Er målemetoderne undersøgt for </a:t>
            </a:r>
            <a:r>
              <a:rPr lang="da-DK" i="1" dirty="0" smtClean="0"/>
              <a:t>målingsinvarians</a:t>
            </a:r>
            <a:r>
              <a:rPr lang="da-DK" dirty="0" smtClean="0"/>
              <a:t> hvis de skal sammenligne grupper eller forskellige undersøgelsestidspunkter?</a:t>
            </a:r>
          </a:p>
          <a:p>
            <a:r>
              <a:rPr lang="da-DK" dirty="0" smtClean="0"/>
              <a:t>Er forsøgspersonernes mulige testindstillinger overvejet?</a:t>
            </a: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40489</TotalTime>
  <Words>732</Words>
  <Application>Microsoft Office PowerPoint</Application>
  <PresentationFormat>Skærmshow (4:3)</PresentationFormat>
  <Paragraphs>107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18</vt:i4>
      </vt:variant>
    </vt:vector>
  </HeadingPairs>
  <TitlesOfParts>
    <vt:vector size="19" baseType="lpstr">
      <vt:lpstr>Kontortema</vt:lpstr>
      <vt:lpstr>Artikellæsning 2 til videreuddannelse af psykologer   Jan Ivanouw PhD Københavns Universitet © 2025</vt:lpstr>
      <vt:lpstr>Vurdering af forskning</vt:lpstr>
      <vt:lpstr>Vurdering af forskning</vt:lpstr>
      <vt:lpstr>Krav til teori- og empiribaggrund</vt:lpstr>
      <vt:lpstr>Krav til begrebsmodel</vt:lpstr>
      <vt:lpstr>Metodebeskrivelse omfatter</vt:lpstr>
      <vt:lpstr>Krav til dataindsamling</vt:lpstr>
      <vt:lpstr>Samplestørrelse</vt:lpstr>
      <vt:lpstr>Krav til målemetoder</vt:lpstr>
      <vt:lpstr>Krav til dataanalyse – kvantitative data</vt:lpstr>
      <vt:lpstr>Krav til rapportering af resultater</vt:lpstr>
      <vt:lpstr>Krav til diskussion og konklusion</vt:lpstr>
      <vt:lpstr>Fordrejning af resultater</vt:lpstr>
      <vt:lpstr>Ikke adækvat sample</vt:lpstr>
      <vt:lpstr>Placebogruppeforberedelse</vt:lpstr>
      <vt:lpstr>Konklusion og analyse passer ikke sammen</vt:lpstr>
      <vt:lpstr>Analyser der ikke er planlagt</vt:lpstr>
      <vt:lpstr>Selektiv publicering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 for specialpsykologer</dc:title>
  <dc:creator>Jan Ivanouw</dc:creator>
  <cp:lastModifiedBy>Bruger</cp:lastModifiedBy>
  <cp:revision>139</cp:revision>
  <dcterms:created xsi:type="dcterms:W3CDTF">2015-03-11T13:33:25Z</dcterms:created>
  <dcterms:modified xsi:type="dcterms:W3CDTF">2025-10-09T18:04:42Z</dcterms:modified>
</cp:coreProperties>
</file>